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
      <p:font typeface="Maven Pr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bold.fntdata"/><Relationship Id="rId25"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a463cf4d9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a463cf4d9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a20d297d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a20d297d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a497c2c25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a497c2c2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a20d297d1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a20d297d1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b0a54c74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b0a54c74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a4e50508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a4e50508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a463cf4d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a463cf4d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463cf4d9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463cf4d9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a20d297d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a20d297d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4742c13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a4742c13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a20d297d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a20d297d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a20d297d1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a20d297d1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a463cf4d9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a463cf4d9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a20d297d1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a20d297d1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knowledgedict.com/tutorial/sqlite-intro.html"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Student Bank</a:t>
            </a:r>
            <a:endParaRPr/>
          </a:p>
        </p:txBody>
      </p:sp>
      <p:sp>
        <p:nvSpPr>
          <p:cNvPr id="278" name="Google Shape;278;p13"/>
          <p:cNvSpPr txBox="1"/>
          <p:nvPr>
            <p:ph idx="1" type="subTitle"/>
          </p:nvPr>
        </p:nvSpPr>
        <p:spPr>
          <a:xfrm>
            <a:off x="824000" y="3596300"/>
            <a:ext cx="6018600" cy="9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Team: YesProfessorImHere</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Team member: Zhifei Li, Junwei Dai, Yeqian Liu, Xinyue Yuan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200"/>
              <a:t>Implement-3: Transactions</a:t>
            </a:r>
            <a:endParaRPr sz="2200"/>
          </a:p>
        </p:txBody>
      </p:sp>
      <p:sp>
        <p:nvSpPr>
          <p:cNvPr id="355" name="Google Shape;355;p22"/>
          <p:cNvSpPr txBox="1"/>
          <p:nvPr/>
        </p:nvSpPr>
        <p:spPr>
          <a:xfrm>
            <a:off x="4310350" y="1597875"/>
            <a:ext cx="4668300" cy="2916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Nunito"/>
              <a:buChar char="●"/>
            </a:pPr>
            <a:r>
              <a:rPr b="1" i="1" lang="zh-CN" sz="1300">
                <a:solidFill>
                  <a:schemeClr val="dk2"/>
                </a:solidFill>
                <a:latin typeface="Nunito"/>
                <a:ea typeface="Nunito"/>
                <a:cs typeface="Nunito"/>
                <a:sym typeface="Nunito"/>
              </a:rPr>
              <a:t>Function:</a:t>
            </a:r>
            <a:r>
              <a:rPr lang="zh-CN" sz="1300">
                <a:solidFill>
                  <a:schemeClr val="dk2"/>
                </a:solidFill>
                <a:latin typeface="Nunito"/>
                <a:ea typeface="Nunito"/>
                <a:cs typeface="Nunito"/>
                <a:sym typeface="Nunito"/>
              </a:rPr>
              <a:t> This page will present client’s </a:t>
            </a:r>
            <a:r>
              <a:rPr lang="zh-CN" sz="1300">
                <a:solidFill>
                  <a:schemeClr val="dk2"/>
                </a:solidFill>
                <a:latin typeface="Nunito"/>
                <a:ea typeface="Nunito"/>
                <a:cs typeface="Nunito"/>
                <a:sym typeface="Nunito"/>
              </a:rPr>
              <a:t>transaction details, the arrow means send or receive money. The first user is sender, the other is receiver. Client could also click the bell icon to see transaction message.</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b="1" i="1" lang="zh-CN" sz="1300">
                <a:solidFill>
                  <a:schemeClr val="dk2"/>
                </a:solidFill>
                <a:latin typeface="Nunito"/>
                <a:ea typeface="Nunito"/>
                <a:cs typeface="Nunito"/>
                <a:sym typeface="Nunito"/>
              </a:rPr>
              <a:t>Initialize: </a:t>
            </a:r>
            <a:r>
              <a:rPr lang="zh-CN" sz="1300">
                <a:solidFill>
                  <a:schemeClr val="dk2"/>
                </a:solidFill>
                <a:latin typeface="Nunito"/>
                <a:ea typeface="Nunito"/>
                <a:cs typeface="Nunito"/>
                <a:sym typeface="Nunito"/>
              </a:rPr>
              <a:t>When initialize this page, </a:t>
            </a:r>
            <a:r>
              <a:rPr lang="zh-CN" sz="1300">
                <a:solidFill>
                  <a:schemeClr val="dk2"/>
                </a:solidFill>
                <a:latin typeface="Nunito"/>
                <a:ea typeface="Nunito"/>
                <a:cs typeface="Nunito"/>
                <a:sym typeface="Nunito"/>
              </a:rPr>
              <a:t>ListView controls will use setItems() method to call getAllTransactions() which will retrieve data from database.</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b="1" i="1" lang="zh-CN" sz="1300">
                <a:solidFill>
                  <a:schemeClr val="dk2"/>
                </a:solidFill>
                <a:latin typeface="Nunito"/>
                <a:ea typeface="Nunito"/>
                <a:cs typeface="Nunito"/>
                <a:sym typeface="Nunito"/>
              </a:rPr>
              <a:t>Implement:</a:t>
            </a:r>
            <a:r>
              <a:rPr lang="zh-CN" sz="1300">
                <a:solidFill>
                  <a:schemeClr val="dk2"/>
                </a:solidFill>
                <a:latin typeface="Nunito"/>
                <a:ea typeface="Nunito"/>
                <a:cs typeface="Nunito"/>
                <a:sym typeface="Nunito"/>
              </a:rPr>
              <a:t> When client clicks the bell icon, it will new a scene object and present transaction message. Also when client in Dashboard page clicks the Send Money button, this ListView will reload data from database, and transactions page will refresh.</a:t>
            </a:r>
            <a:endParaRPr sz="1300">
              <a:solidFill>
                <a:schemeClr val="dk2"/>
              </a:solidFill>
              <a:latin typeface="Nunito"/>
              <a:ea typeface="Nunito"/>
              <a:cs typeface="Nunito"/>
              <a:sym typeface="Nunito"/>
            </a:endParaRPr>
          </a:p>
        </p:txBody>
      </p:sp>
      <p:pic>
        <p:nvPicPr>
          <p:cNvPr id="356" name="Google Shape;356;p22"/>
          <p:cNvPicPr preferRelativeResize="0"/>
          <p:nvPr/>
        </p:nvPicPr>
        <p:blipFill>
          <a:blip r:embed="rId3">
            <a:alphaModFix/>
          </a:blip>
          <a:stretch>
            <a:fillRect/>
          </a:stretch>
        </p:blipFill>
        <p:spPr>
          <a:xfrm>
            <a:off x="381348" y="1650100"/>
            <a:ext cx="3846955" cy="291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200"/>
              <a:t>Implement-4: </a:t>
            </a:r>
            <a:r>
              <a:rPr lang="zh-CN" sz="2200"/>
              <a:t>see saving balance</a:t>
            </a:r>
            <a:endParaRPr sz="2200"/>
          </a:p>
        </p:txBody>
      </p:sp>
      <p:sp>
        <p:nvSpPr>
          <p:cNvPr id="362" name="Google Shape;362;p23"/>
          <p:cNvSpPr txBox="1"/>
          <p:nvPr>
            <p:ph idx="1" type="body"/>
          </p:nvPr>
        </p:nvSpPr>
        <p:spPr>
          <a:xfrm>
            <a:off x="932450" y="2409425"/>
            <a:ext cx="7402200" cy="23730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zh-CN"/>
              <a:t>From the card, users can check their saving account and checking account in the dashboard. </a:t>
            </a:r>
            <a:endParaRPr/>
          </a:p>
          <a:p>
            <a:pPr indent="-304958" lvl="0" marL="457200" rtl="0" algn="l">
              <a:spcBef>
                <a:spcPts val="0"/>
              </a:spcBef>
              <a:spcAft>
                <a:spcPts val="0"/>
              </a:spcAft>
              <a:buSzPct val="100000"/>
              <a:buChar char="●"/>
            </a:pPr>
            <a:r>
              <a:rPr lang="zh-CN"/>
              <a:t>First we go to the controller initialize the page. we have a method called bindData();</a:t>
            </a:r>
            <a:endParaRPr/>
          </a:p>
          <a:p>
            <a:pPr indent="-304958" lvl="0" marL="457200" rtl="0" algn="l">
              <a:spcBef>
                <a:spcPts val="0"/>
              </a:spcBef>
              <a:spcAft>
                <a:spcPts val="0"/>
              </a:spcAft>
              <a:buSzPct val="100000"/>
              <a:buChar char="●"/>
            </a:pPr>
            <a:r>
              <a:rPr lang="zh-CN"/>
              <a:t>Then we go to the model layer. This is where we call the databaseDriver to actually get the all the data.</a:t>
            </a:r>
            <a:endParaRPr/>
          </a:p>
          <a:p>
            <a:pPr indent="-304958" lvl="0" marL="457200" rtl="0" algn="l">
              <a:spcBef>
                <a:spcPts val="0"/>
              </a:spcBef>
              <a:spcAft>
                <a:spcPts val="0"/>
              </a:spcAft>
              <a:buSzPct val="100000"/>
              <a:buChar char="●"/>
            </a:pPr>
            <a:r>
              <a:rPr lang="zh-CN"/>
              <a:t>The databaseDriver used this query “SELECT * FROM SavingAccounts”. which interact with our database and retrieve all the data. We use the same way to get the data in CheckingAccounts db.</a:t>
            </a:r>
            <a:endParaRPr/>
          </a:p>
          <a:p>
            <a:pPr indent="-304958" lvl="0" marL="457200" rtl="0" algn="l">
              <a:spcBef>
                <a:spcPts val="0"/>
              </a:spcBef>
              <a:spcAft>
                <a:spcPts val="0"/>
              </a:spcAft>
              <a:buSzPct val="100000"/>
              <a:buChar char="●"/>
            </a:pPr>
            <a:r>
              <a:rPr lang="zh-CN"/>
              <a:t>if we got all the data then we goback to the controller layer to setItems . then we display the data.</a:t>
            </a:r>
            <a:endParaRPr/>
          </a:p>
          <a:p>
            <a:pPr indent="-304958" lvl="0" marL="457200" rtl="0" algn="l">
              <a:spcBef>
                <a:spcPts val="0"/>
              </a:spcBef>
              <a:spcAft>
                <a:spcPts val="0"/>
              </a:spcAft>
              <a:buSzPct val="100000"/>
              <a:buChar char="●"/>
            </a:pPr>
            <a:r>
              <a:rPr lang="zh-CN"/>
              <a:t>We can also get  the income and expense in this page.</a:t>
            </a:r>
            <a:endParaRPr/>
          </a:p>
          <a:p>
            <a:pPr indent="-304958" lvl="0" marL="457200" rtl="0" algn="l">
              <a:spcBef>
                <a:spcPts val="0"/>
              </a:spcBef>
              <a:spcAft>
                <a:spcPts val="0"/>
              </a:spcAft>
              <a:buSzPct val="100000"/>
              <a:buChar char="●"/>
            </a:pPr>
            <a:r>
              <a:rPr lang="zh-CN"/>
              <a:t> Use accountSummary() method to bind data in current controller.</a:t>
            </a:r>
            <a:endParaRPr/>
          </a:p>
          <a:p>
            <a:pPr indent="-304958" lvl="0" marL="457200" rtl="0" algn="l">
              <a:spcBef>
                <a:spcPts val="0"/>
              </a:spcBef>
              <a:spcAft>
                <a:spcPts val="0"/>
              </a:spcAft>
              <a:buSzPct val="100000"/>
              <a:buChar char="●"/>
            </a:pPr>
            <a:r>
              <a:rPr lang="zh-CN"/>
              <a:t>We get all transactions of the user and add the num to get result.</a:t>
            </a:r>
            <a:endParaRPr/>
          </a:p>
          <a:p>
            <a:pPr indent="-304958" lvl="0" marL="457200" rtl="0" algn="l">
              <a:spcBef>
                <a:spcPts val="0"/>
              </a:spcBef>
              <a:spcAft>
                <a:spcPts val="0"/>
              </a:spcAft>
              <a:buSzPct val="100000"/>
              <a:buChar char="●"/>
            </a:pPr>
            <a:r>
              <a:rPr lang="zh-CN"/>
              <a:t>the </a:t>
            </a:r>
            <a:r>
              <a:rPr lang="zh-CN"/>
              <a:t>database</a:t>
            </a:r>
            <a:r>
              <a:rPr lang="zh-CN"/>
              <a:t> used this query</a:t>
            </a:r>
            <a:r>
              <a:rPr lang="zh-CN"/>
              <a:t>“SELECT * FROM Transactions” to retrieve data.</a:t>
            </a:r>
            <a:endParaRPr/>
          </a:p>
        </p:txBody>
      </p:sp>
      <p:pic>
        <p:nvPicPr>
          <p:cNvPr id="363" name="Google Shape;363;p23"/>
          <p:cNvPicPr preferRelativeResize="0"/>
          <p:nvPr/>
        </p:nvPicPr>
        <p:blipFill>
          <a:blip r:embed="rId3">
            <a:alphaModFix/>
          </a:blip>
          <a:stretch>
            <a:fillRect/>
          </a:stretch>
        </p:blipFill>
        <p:spPr>
          <a:xfrm>
            <a:off x="1402000" y="1312250"/>
            <a:ext cx="2627900" cy="10219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None/>
            </a:pPr>
            <a:r>
              <a:rPr lang="zh-CN" sz="2400"/>
              <a:t>Implement-4: send money to others</a:t>
            </a:r>
            <a:endParaRPr sz="2400"/>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24"/>
          <p:cNvSpPr txBox="1"/>
          <p:nvPr>
            <p:ph idx="1" type="body"/>
          </p:nvPr>
        </p:nvSpPr>
        <p:spPr>
          <a:xfrm>
            <a:off x="1003000" y="2481525"/>
            <a:ext cx="7434000" cy="2541600"/>
          </a:xfrm>
          <a:prstGeom prst="rect">
            <a:avLst/>
          </a:prstGeom>
        </p:spPr>
        <p:txBody>
          <a:bodyPr anchorCtr="0" anchor="t" bIns="91425" lIns="91425" spcFirstLastPara="1" rIns="91425" wrap="square" tIns="91425">
            <a:normAutofit fontScale="85000"/>
          </a:bodyPr>
          <a:lstStyle/>
          <a:p>
            <a:pPr indent="-298767" lvl="0" marL="457200" rtl="0" algn="l">
              <a:spcBef>
                <a:spcPts val="0"/>
              </a:spcBef>
              <a:spcAft>
                <a:spcPts val="0"/>
              </a:spcAft>
              <a:buSzPct val="100000"/>
              <a:buChar char="●"/>
            </a:pPr>
            <a:r>
              <a:rPr lang="zh-CN"/>
              <a:t>Users can send money to others by pAddress.</a:t>
            </a:r>
            <a:endParaRPr/>
          </a:p>
          <a:p>
            <a:pPr indent="-298767" lvl="0" marL="457200" rtl="0" algn="l">
              <a:spcBef>
                <a:spcPts val="0"/>
              </a:spcBef>
              <a:spcAft>
                <a:spcPts val="0"/>
              </a:spcAft>
              <a:buSzPct val="100000"/>
              <a:buChar char="●"/>
            </a:pPr>
            <a:r>
              <a:rPr lang="zh-CN"/>
              <a:t>we have a method called onSendMoney() in current Controller.</a:t>
            </a:r>
            <a:endParaRPr/>
          </a:p>
          <a:p>
            <a:pPr indent="-298767" lvl="0" marL="457200" rtl="0" algn="l">
              <a:spcBef>
                <a:spcPts val="0"/>
              </a:spcBef>
              <a:spcAft>
                <a:spcPts val="0"/>
              </a:spcAft>
              <a:buSzPct val="100000"/>
              <a:buChar char="●"/>
            </a:pPr>
            <a:r>
              <a:rPr lang="zh-CN"/>
              <a:t>Invoked the searchClient() method in databaseDriver directly and used UPDATE SavingAccounts SET statement to update both current user and payee.</a:t>
            </a:r>
            <a:endParaRPr/>
          </a:p>
          <a:p>
            <a:pPr indent="-298767" lvl="0" marL="457200" rtl="0" algn="l">
              <a:spcBef>
                <a:spcPts val="0"/>
              </a:spcBef>
              <a:spcAft>
                <a:spcPts val="0"/>
              </a:spcAft>
              <a:buSzPct val="100000"/>
              <a:buChar char="●"/>
            </a:pPr>
            <a:r>
              <a:rPr lang="zh-CN"/>
              <a:t>Then we go to the model layer. This is where we call the databaseDriver to actually get the all the data.</a:t>
            </a:r>
            <a:endParaRPr/>
          </a:p>
          <a:p>
            <a:pPr indent="-298767" lvl="0" marL="457200" rtl="0" algn="l">
              <a:spcBef>
                <a:spcPts val="0"/>
              </a:spcBef>
              <a:spcAft>
                <a:spcPts val="0"/>
              </a:spcAft>
              <a:buSzPct val="100000"/>
              <a:buChar char="●"/>
            </a:pPr>
            <a:r>
              <a:rPr lang="zh-CN"/>
              <a:t>Invoked the UpdateTransections() and updateExpense() method to keep the data correct.</a:t>
            </a:r>
            <a:endParaRPr/>
          </a:p>
          <a:p>
            <a:pPr indent="-298767" lvl="0" marL="457200" rtl="0" algn="l">
              <a:spcBef>
                <a:spcPts val="0"/>
              </a:spcBef>
              <a:spcAft>
                <a:spcPts val="0"/>
              </a:spcAft>
              <a:buSzPct val="100000"/>
              <a:buChar char="●"/>
            </a:pPr>
            <a:r>
              <a:rPr lang="zh-CN"/>
              <a:t>Users can check the latest four transfer records here.</a:t>
            </a:r>
            <a:endParaRPr/>
          </a:p>
          <a:p>
            <a:pPr indent="-298767" lvl="0" marL="457200" rtl="0" algn="l">
              <a:spcBef>
                <a:spcPts val="0"/>
              </a:spcBef>
              <a:spcAft>
                <a:spcPts val="0"/>
              </a:spcAft>
              <a:buSzPct val="100000"/>
              <a:buChar char="●"/>
            </a:pPr>
            <a:r>
              <a:rPr lang="zh-CN"/>
              <a:t>UInvoked the initLatestTransactionsList() method in controller to get  latest data.</a:t>
            </a:r>
            <a:endParaRPr/>
          </a:p>
          <a:p>
            <a:pPr indent="-298767" lvl="0" marL="457200" rtl="0" algn="l">
              <a:spcBef>
                <a:spcPts val="0"/>
              </a:spcBef>
              <a:spcAft>
                <a:spcPts val="0"/>
              </a:spcAft>
              <a:buSzPct val="100000"/>
              <a:buChar char="●"/>
            </a:pPr>
            <a:r>
              <a:rPr lang="zh-CN"/>
              <a:t>Go to the model layer and invoke the database to get the transfer records. Set the limitation as 4.</a:t>
            </a:r>
            <a:endParaRPr/>
          </a:p>
          <a:p>
            <a:pPr indent="-298767" lvl="0" marL="457200" rtl="0" algn="l">
              <a:spcBef>
                <a:spcPts val="0"/>
              </a:spcBef>
              <a:spcAft>
                <a:spcPts val="0"/>
              </a:spcAft>
              <a:buSzPct val="100000"/>
              <a:buChar char="●"/>
            </a:pPr>
            <a:r>
              <a:rPr lang="zh-CN"/>
              <a:t>The databaseDriver used this query “SELECT * FROM Transactions”. which interact with our database and retrieve all the data.</a:t>
            </a:r>
            <a:endParaRPr/>
          </a:p>
          <a:p>
            <a:pPr indent="-298767" lvl="0" marL="457200" rtl="0" algn="l">
              <a:spcBef>
                <a:spcPts val="0"/>
              </a:spcBef>
              <a:spcAft>
                <a:spcPts val="0"/>
              </a:spcAft>
              <a:buSzPct val="100000"/>
              <a:buChar char="●"/>
            </a:pPr>
            <a:r>
              <a:rPr lang="zh-CN"/>
              <a:t>if we got all the data then we goback to the controller layer to setItems . then we display 4 pieces of data.</a:t>
            </a:r>
            <a:endParaRPr/>
          </a:p>
        </p:txBody>
      </p:sp>
      <p:pic>
        <p:nvPicPr>
          <p:cNvPr id="370" name="Google Shape;370;p24"/>
          <p:cNvPicPr preferRelativeResize="0"/>
          <p:nvPr/>
        </p:nvPicPr>
        <p:blipFill>
          <a:blip r:embed="rId3">
            <a:alphaModFix/>
          </a:blip>
          <a:stretch>
            <a:fillRect/>
          </a:stretch>
        </p:blipFill>
        <p:spPr>
          <a:xfrm>
            <a:off x="1634675" y="1229200"/>
            <a:ext cx="4230725" cy="1252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5"/>
          <p:cNvSpPr txBox="1"/>
          <p:nvPr>
            <p:ph type="title"/>
          </p:nvPr>
        </p:nvSpPr>
        <p:spPr>
          <a:xfrm>
            <a:off x="1313000" y="5710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200"/>
              <a:t>DataBase: Sqlite3</a:t>
            </a:r>
            <a:endParaRPr sz="2200"/>
          </a:p>
        </p:txBody>
      </p:sp>
      <p:sp>
        <p:nvSpPr>
          <p:cNvPr id="376" name="Google Shape;376;p25"/>
          <p:cNvSpPr txBox="1"/>
          <p:nvPr>
            <p:ph idx="1" type="body"/>
          </p:nvPr>
        </p:nvSpPr>
        <p:spPr>
          <a:xfrm>
            <a:off x="759900" y="2842500"/>
            <a:ext cx="7993200" cy="19251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zh-CN"/>
              <a:t>SQLite is an in-process library that implements a serverless and zero-configuration SQL database engine. The code for SQLite is in the public domain and is free for use for any purpose, commercial or private.</a:t>
            </a:r>
            <a:endParaRPr/>
          </a:p>
          <a:p>
            <a:pPr indent="0" lvl="0" marL="0" rtl="0" algn="l">
              <a:lnSpc>
                <a:spcPct val="100000"/>
              </a:lnSpc>
              <a:spcBef>
                <a:spcPts val="0"/>
              </a:spcBef>
              <a:spcAft>
                <a:spcPts val="0"/>
              </a:spcAft>
              <a:buNone/>
            </a:pPr>
            <a:r>
              <a:rPr lang="zh-CN"/>
              <a:t>SQLite requires no configuration, which means no installation or management. Also, it is very small and lightweight, less than 400KiB when fully configured, and less than 250KiB when optional function configuration is omitted.</a:t>
            </a:r>
            <a:endParaRPr/>
          </a:p>
          <a:p>
            <a:pPr indent="-311150" lvl="0" marL="457200" rtl="0" algn="l">
              <a:spcBef>
                <a:spcPts val="0"/>
              </a:spcBef>
              <a:spcAft>
                <a:spcPts val="0"/>
              </a:spcAft>
              <a:buSzPts val="1300"/>
              <a:buChar char="●"/>
            </a:pPr>
            <a:r>
              <a:rPr lang="zh-CN"/>
              <a:t>We use DB Browser for SQLite as visualization tool to show data. Here are the related tutorials of SQLITE database：</a:t>
            </a:r>
            <a:r>
              <a:rPr lang="zh-CN" u="sng">
                <a:solidFill>
                  <a:schemeClr val="accent5"/>
                </a:solidFill>
                <a:hlinkClick r:id="rId3">
                  <a:extLst>
                    <a:ext uri="{A12FA001-AC4F-418D-AE19-62706E023703}">
                      <ahyp:hlinkClr val="tx"/>
                    </a:ext>
                  </a:extLst>
                </a:hlinkClick>
              </a:rPr>
              <a:t>https://www.knowledgedict.com/tutorial/sqlite-intro.html</a:t>
            </a:r>
            <a:endParaRPr/>
          </a:p>
          <a:p>
            <a:pPr indent="-311150" lvl="0" marL="457200" rtl="0" algn="l">
              <a:spcBef>
                <a:spcPts val="0"/>
              </a:spcBef>
              <a:spcAft>
                <a:spcPts val="0"/>
              </a:spcAft>
              <a:buSzPts val="1300"/>
              <a:buChar char="●"/>
            </a:pPr>
            <a:r>
              <a:rPr lang="zh-CN"/>
              <a:t>We have 6 collections in db: Admins, CheckingAccounts, Clients, SavingsAccounts, Transactions and sqlite_sequence.</a:t>
            </a:r>
            <a:endParaRPr/>
          </a:p>
        </p:txBody>
      </p:sp>
      <p:pic>
        <p:nvPicPr>
          <p:cNvPr id="377" name="Google Shape;377;p25"/>
          <p:cNvPicPr preferRelativeResize="0"/>
          <p:nvPr/>
        </p:nvPicPr>
        <p:blipFill>
          <a:blip r:embed="rId4">
            <a:alphaModFix/>
          </a:blip>
          <a:stretch>
            <a:fillRect/>
          </a:stretch>
        </p:blipFill>
        <p:spPr>
          <a:xfrm>
            <a:off x="1692950" y="1428775"/>
            <a:ext cx="5758100" cy="1307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What we learned</a:t>
            </a:r>
            <a:endParaRPr/>
          </a:p>
        </p:txBody>
      </p:sp>
      <p:sp>
        <p:nvSpPr>
          <p:cNvPr id="383" name="Google Shape;383;p26"/>
          <p:cNvSpPr txBox="1"/>
          <p:nvPr/>
        </p:nvSpPr>
        <p:spPr>
          <a:xfrm>
            <a:off x="1303800" y="1438600"/>
            <a:ext cx="7317900" cy="2986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Nunito"/>
              <a:buChar char="●"/>
            </a:pPr>
            <a:r>
              <a:rPr lang="zh-CN">
                <a:latin typeface="Nunito"/>
                <a:ea typeface="Nunito"/>
                <a:cs typeface="Nunito"/>
                <a:sym typeface="Nunito"/>
              </a:rPr>
              <a:t>What we learned from this project is that we learned the  SQLite and how to connect to the javafx . And beside Java we also try to apply the agile development and make our work easier and manageable.  </a:t>
            </a:r>
            <a:endParaRPr>
              <a:latin typeface="Nunito"/>
              <a:ea typeface="Nunito"/>
              <a:cs typeface="Nunito"/>
              <a:sym typeface="Nunito"/>
            </a:endParaRPr>
          </a:p>
          <a:p>
            <a:pPr indent="0" lvl="0" marL="0" rtl="0" algn="just">
              <a:spcBef>
                <a:spcPts val="0"/>
              </a:spcBef>
              <a:spcAft>
                <a:spcPts val="0"/>
              </a:spcAft>
              <a:buNone/>
            </a:pPr>
            <a:r>
              <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zh-CN">
                <a:solidFill>
                  <a:srgbClr val="262626"/>
                </a:solidFill>
              </a:rPr>
              <a:t>Through this project, we learned to use javaFX for front-end page rendering. As for Java, we used inheritance, Abstract classes, interfaces, and a simple MVC architecture. In addition, I also learned the basic operations about CRUD of SQLite database.</a:t>
            </a:r>
            <a:endParaRPr>
              <a:solidFill>
                <a:srgbClr val="262626"/>
              </a:solidFill>
            </a:endParaRPr>
          </a:p>
          <a:p>
            <a:pPr indent="0" lvl="0" marL="457200" rtl="0" algn="just">
              <a:spcBef>
                <a:spcPts val="0"/>
              </a:spcBef>
              <a:spcAft>
                <a:spcPts val="0"/>
              </a:spcAft>
              <a:buNone/>
            </a:pPr>
            <a:r>
              <a:t/>
            </a:r>
            <a:endParaRPr>
              <a:solidFill>
                <a:srgbClr val="262626"/>
              </a:solidFill>
            </a:endParaRPr>
          </a:p>
          <a:p>
            <a:pPr indent="-317500" lvl="0" marL="457200" rtl="0" algn="just">
              <a:spcBef>
                <a:spcPts val="0"/>
              </a:spcBef>
              <a:spcAft>
                <a:spcPts val="0"/>
              </a:spcAft>
              <a:buClr>
                <a:srgbClr val="262626"/>
              </a:buClr>
              <a:buSzPts val="1400"/>
              <a:buChar char="●"/>
            </a:pPr>
            <a:r>
              <a:rPr lang="zh-CN">
                <a:solidFill>
                  <a:srgbClr val="262626"/>
                </a:solidFill>
              </a:rPr>
              <a:t>During this project I’ve learned inheritance, interface and javafx. And also the software architecture like how to connect data between front-end and back-end. And the most important is how to work together in a team.</a:t>
            </a:r>
            <a:endParaRPr>
              <a:solidFill>
                <a:srgbClr val="262626"/>
              </a:solidFill>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7"/>
          <p:cNvSpPr txBox="1"/>
          <p:nvPr/>
        </p:nvSpPr>
        <p:spPr>
          <a:xfrm>
            <a:off x="3719850" y="1607350"/>
            <a:ext cx="52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800">
                <a:solidFill>
                  <a:schemeClr val="lt1"/>
                </a:solidFill>
                <a:latin typeface="Nunito"/>
                <a:ea typeface="Nunito"/>
                <a:cs typeface="Nunito"/>
                <a:sym typeface="Nunito"/>
              </a:rPr>
              <a:t>Thanks !</a:t>
            </a:r>
            <a:endParaRPr sz="28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p:nvPr/>
        </p:nvSpPr>
        <p:spPr>
          <a:xfrm>
            <a:off x="696875" y="2328450"/>
            <a:ext cx="586200" cy="4866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txBox="1"/>
          <p:nvPr/>
        </p:nvSpPr>
        <p:spPr>
          <a:xfrm>
            <a:off x="1386300" y="1077925"/>
            <a:ext cx="436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lt1"/>
                </a:solidFill>
                <a:latin typeface="Nunito"/>
                <a:ea typeface="Nunito"/>
                <a:cs typeface="Nunito"/>
                <a:sym typeface="Nunito"/>
              </a:rPr>
              <a:t>The purpose of the banking system is to provide an easy way for people to save their money, and transfer money</a:t>
            </a:r>
            <a:endParaRPr>
              <a:solidFill>
                <a:schemeClr val="lt1"/>
              </a:solidFill>
              <a:latin typeface="Nunito"/>
              <a:ea typeface="Nunito"/>
              <a:cs typeface="Nunito"/>
              <a:sym typeface="Nunito"/>
            </a:endParaRPr>
          </a:p>
        </p:txBody>
      </p:sp>
      <p:sp>
        <p:nvSpPr>
          <p:cNvPr id="285" name="Google Shape;285;p14"/>
          <p:cNvSpPr txBox="1"/>
          <p:nvPr/>
        </p:nvSpPr>
        <p:spPr>
          <a:xfrm>
            <a:off x="1283075" y="160125"/>
            <a:ext cx="6371400" cy="82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2750">
                <a:solidFill>
                  <a:schemeClr val="lt1"/>
                </a:solidFill>
                <a:latin typeface="Maven Pro"/>
                <a:ea typeface="Maven Pro"/>
                <a:cs typeface="Maven Pro"/>
                <a:sym typeface="Maven Pro"/>
              </a:rPr>
              <a:t>Abstract</a:t>
            </a:r>
            <a:endParaRPr b="1" sz="2750">
              <a:solidFill>
                <a:schemeClr val="lt1"/>
              </a:solidFill>
              <a:latin typeface="Maven Pro"/>
              <a:ea typeface="Maven Pro"/>
              <a:cs typeface="Maven Pro"/>
              <a:sym typeface="Maven Pro"/>
            </a:endParaRPr>
          </a:p>
          <a:p>
            <a:pPr indent="0" lvl="0" marL="0" rtl="0" algn="l">
              <a:spcBef>
                <a:spcPts val="0"/>
              </a:spcBef>
              <a:spcAft>
                <a:spcPts val="0"/>
              </a:spcAft>
              <a:buNone/>
            </a:pPr>
            <a:r>
              <a:t/>
            </a:r>
            <a:endParaRPr>
              <a:latin typeface="Nunito"/>
              <a:ea typeface="Nunito"/>
              <a:cs typeface="Nunito"/>
              <a:sym typeface="Nunito"/>
            </a:endParaRPr>
          </a:p>
        </p:txBody>
      </p:sp>
      <p:sp>
        <p:nvSpPr>
          <p:cNvPr id="286" name="Google Shape;286;p14"/>
          <p:cNvSpPr/>
          <p:nvPr/>
        </p:nvSpPr>
        <p:spPr>
          <a:xfrm>
            <a:off x="619475" y="1222525"/>
            <a:ext cx="741000" cy="5421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14"/>
          <p:cNvPicPr preferRelativeResize="0"/>
          <p:nvPr/>
        </p:nvPicPr>
        <p:blipFill>
          <a:blip r:embed="rId3">
            <a:alphaModFix/>
          </a:blip>
          <a:stretch>
            <a:fillRect/>
          </a:stretch>
        </p:blipFill>
        <p:spPr>
          <a:xfrm>
            <a:off x="5895650" y="657602"/>
            <a:ext cx="3081748" cy="2326351"/>
          </a:xfrm>
          <a:prstGeom prst="rect">
            <a:avLst/>
          </a:prstGeom>
          <a:noFill/>
          <a:ln>
            <a:noFill/>
          </a:ln>
        </p:spPr>
      </p:pic>
      <p:sp>
        <p:nvSpPr>
          <p:cNvPr id="288" name="Google Shape;288;p14"/>
          <p:cNvSpPr txBox="1"/>
          <p:nvPr/>
        </p:nvSpPr>
        <p:spPr>
          <a:xfrm>
            <a:off x="1360475" y="2233538"/>
            <a:ext cx="436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lt1"/>
                </a:solidFill>
                <a:latin typeface="Nunito"/>
                <a:ea typeface="Nunito"/>
                <a:cs typeface="Nunito"/>
                <a:sym typeface="Nunito"/>
              </a:rPr>
              <a:t>Our application  have 6 screens. And we used Scene Builder to edit our fxml file.</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pic>
        <p:nvPicPr>
          <p:cNvPr id="289" name="Google Shape;289;p14"/>
          <p:cNvPicPr preferRelativeResize="0"/>
          <p:nvPr/>
        </p:nvPicPr>
        <p:blipFill>
          <a:blip r:embed="rId4">
            <a:alphaModFix/>
          </a:blip>
          <a:stretch>
            <a:fillRect/>
          </a:stretch>
        </p:blipFill>
        <p:spPr>
          <a:xfrm>
            <a:off x="263025" y="3127050"/>
            <a:ext cx="2575975" cy="1749250"/>
          </a:xfrm>
          <a:prstGeom prst="rect">
            <a:avLst/>
          </a:prstGeom>
          <a:noFill/>
          <a:ln>
            <a:noFill/>
          </a:ln>
        </p:spPr>
      </p:pic>
      <p:sp>
        <p:nvSpPr>
          <p:cNvPr id="290" name="Google Shape;290;p14"/>
          <p:cNvSpPr/>
          <p:nvPr/>
        </p:nvSpPr>
        <p:spPr>
          <a:xfrm>
            <a:off x="3221250" y="3127050"/>
            <a:ext cx="586200" cy="6747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txBox="1"/>
          <p:nvPr/>
        </p:nvSpPr>
        <p:spPr>
          <a:xfrm>
            <a:off x="4068050" y="3127038"/>
            <a:ext cx="436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lt1"/>
                </a:solidFill>
                <a:latin typeface="Nunito"/>
                <a:ea typeface="Nunito"/>
                <a:cs typeface="Nunito"/>
                <a:sym typeface="Nunito"/>
              </a:rPr>
              <a:t>We used Sqlite as our </a:t>
            </a:r>
            <a:r>
              <a:rPr lang="zh-CN">
                <a:solidFill>
                  <a:schemeClr val="lt1"/>
                </a:solidFill>
                <a:latin typeface="Nunito"/>
                <a:ea typeface="Nunito"/>
                <a:cs typeface="Nunito"/>
                <a:sym typeface="Nunito"/>
              </a:rPr>
              <a:t>database</a:t>
            </a:r>
            <a:r>
              <a:rPr lang="zh-CN">
                <a:solidFill>
                  <a:schemeClr val="lt1"/>
                </a:solidFill>
                <a:latin typeface="Nunito"/>
                <a:ea typeface="Nunito"/>
                <a:cs typeface="Nunito"/>
                <a:sym typeface="Nunito"/>
              </a:rPr>
              <a:t> and it contains 5 core table.</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sp>
        <p:nvSpPr>
          <p:cNvPr id="292" name="Google Shape;292;p14"/>
          <p:cNvSpPr/>
          <p:nvPr/>
        </p:nvSpPr>
        <p:spPr>
          <a:xfrm>
            <a:off x="3200400" y="4139400"/>
            <a:ext cx="741000" cy="6747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txBox="1"/>
          <p:nvPr/>
        </p:nvSpPr>
        <p:spPr>
          <a:xfrm>
            <a:off x="4068050" y="4276650"/>
            <a:ext cx="50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lt1"/>
                </a:solidFill>
                <a:latin typeface="Nunito"/>
                <a:ea typeface="Nunito"/>
                <a:cs typeface="Nunito"/>
                <a:sym typeface="Nunito"/>
              </a:rPr>
              <a:t>Transaction, Account management is our core founction</a:t>
            </a:r>
            <a:endParaRPr>
              <a:solidFill>
                <a:schemeClr val="lt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5"/>
          <p:cNvSpPr/>
          <p:nvPr/>
        </p:nvSpPr>
        <p:spPr>
          <a:xfrm>
            <a:off x="2204875" y="4320300"/>
            <a:ext cx="674700" cy="431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txBox="1"/>
          <p:nvPr/>
        </p:nvSpPr>
        <p:spPr>
          <a:xfrm>
            <a:off x="2979125" y="4320300"/>
            <a:ext cx="396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lt1"/>
                </a:solidFill>
                <a:latin typeface="Nunito"/>
                <a:ea typeface="Nunito"/>
                <a:cs typeface="Nunito"/>
                <a:sym typeface="Nunito"/>
              </a:rPr>
              <a:t>We use Agile development to work together</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pic>
        <p:nvPicPr>
          <p:cNvPr id="300" name="Google Shape;300;p15"/>
          <p:cNvPicPr preferRelativeResize="0"/>
          <p:nvPr/>
        </p:nvPicPr>
        <p:blipFill>
          <a:blip r:embed="rId3">
            <a:alphaModFix/>
          </a:blip>
          <a:stretch>
            <a:fillRect/>
          </a:stretch>
        </p:blipFill>
        <p:spPr>
          <a:xfrm>
            <a:off x="1239888" y="269100"/>
            <a:ext cx="6664223" cy="377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747600" y="88450"/>
            <a:ext cx="7265100" cy="70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zh-CN" sz="3000"/>
              <a:t>System Design</a:t>
            </a:r>
            <a:endParaRPr sz="3000"/>
          </a:p>
        </p:txBody>
      </p:sp>
      <p:sp>
        <p:nvSpPr>
          <p:cNvPr id="306" name="Google Shape;306;p16"/>
          <p:cNvSpPr txBox="1"/>
          <p:nvPr>
            <p:ph idx="1" type="body"/>
          </p:nvPr>
        </p:nvSpPr>
        <p:spPr>
          <a:xfrm>
            <a:off x="490425" y="840900"/>
            <a:ext cx="8184900" cy="36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sz="1800"/>
              <a:t>the purpose of MVC </a:t>
            </a:r>
            <a:r>
              <a:rPr lang="zh-CN" sz="1800"/>
              <a:t>pattern is to implement a dynamic design that simplifies subsequent modifications and extensions to the program, and enables the reuse of a part of the program.</a:t>
            </a:r>
            <a:r>
              <a:rPr lang="zh-CN" sz="1800"/>
              <a:t> </a:t>
            </a:r>
            <a:endParaRPr sz="1800"/>
          </a:p>
          <a:p>
            <a:pPr indent="-342900" lvl="1" marL="1371600" rtl="0" algn="l">
              <a:spcBef>
                <a:spcPts val="0"/>
              </a:spcBef>
              <a:spcAft>
                <a:spcPts val="0"/>
              </a:spcAft>
              <a:buSzPts val="1800"/>
              <a:buChar char="○"/>
            </a:pPr>
            <a:r>
              <a:rPr lang="zh-CN" sz="1800"/>
              <a:t>Program has two types of users,admin and client.</a:t>
            </a:r>
            <a:endParaRPr sz="1800"/>
          </a:p>
          <a:p>
            <a:pPr indent="-342900" lvl="1" marL="1371600" rtl="0" algn="l">
              <a:spcBef>
                <a:spcPts val="0"/>
              </a:spcBef>
              <a:spcAft>
                <a:spcPts val="0"/>
              </a:spcAft>
              <a:buSzPts val="1800"/>
              <a:buChar char="○"/>
            </a:pPr>
            <a:r>
              <a:rPr lang="zh-CN" sz="1800"/>
              <a:t>admin has access to create,search the client,and can save money to clients.</a:t>
            </a:r>
            <a:endParaRPr sz="1800"/>
          </a:p>
          <a:p>
            <a:pPr indent="-342900" lvl="1" marL="1371600" rtl="0" algn="l">
              <a:spcBef>
                <a:spcPts val="0"/>
              </a:spcBef>
              <a:spcAft>
                <a:spcPts val="0"/>
              </a:spcAft>
              <a:buSzPts val="1800"/>
              <a:buChar char="○"/>
            </a:pPr>
            <a:r>
              <a:rPr lang="zh-CN" sz="1800"/>
              <a:t>Clients can check their saving balance,send money to others,achieve saving and checking </a:t>
            </a:r>
            <a:r>
              <a:rPr lang="zh-CN" sz="1800"/>
              <a:t>account</a:t>
            </a:r>
            <a:r>
              <a:rPr lang="zh-CN" sz="1800"/>
              <a:t> transfer,and can check their transactions.</a:t>
            </a:r>
            <a:endParaRPr sz="1800"/>
          </a:p>
          <a:p>
            <a:pPr indent="0" lvl="0" marL="0" rtl="0" algn="l">
              <a:spcBef>
                <a:spcPts val="1200"/>
              </a:spcBef>
              <a:spcAft>
                <a:spcPts val="1200"/>
              </a:spcAft>
              <a:buNone/>
            </a:pPr>
            <a:r>
              <a:rPr lang="zh-CN" sz="1400"/>
              <a:t>	</a:t>
            </a:r>
            <a:endParaRPr sz="1400"/>
          </a:p>
        </p:txBody>
      </p:sp>
      <p:pic>
        <p:nvPicPr>
          <p:cNvPr id="307" name="Google Shape;307;p16"/>
          <p:cNvPicPr preferRelativeResize="0"/>
          <p:nvPr/>
        </p:nvPicPr>
        <p:blipFill>
          <a:blip r:embed="rId3">
            <a:alphaModFix/>
          </a:blip>
          <a:stretch>
            <a:fillRect/>
          </a:stretch>
        </p:blipFill>
        <p:spPr>
          <a:xfrm>
            <a:off x="0" y="3843600"/>
            <a:ext cx="2086325" cy="1228175"/>
          </a:xfrm>
          <a:prstGeom prst="rect">
            <a:avLst/>
          </a:prstGeom>
          <a:noFill/>
          <a:ln>
            <a:noFill/>
          </a:ln>
        </p:spPr>
      </p:pic>
      <p:pic>
        <p:nvPicPr>
          <p:cNvPr id="308" name="Google Shape;308;p16"/>
          <p:cNvPicPr preferRelativeResize="0"/>
          <p:nvPr/>
        </p:nvPicPr>
        <p:blipFill>
          <a:blip r:embed="rId4">
            <a:alphaModFix/>
          </a:blip>
          <a:stretch>
            <a:fillRect/>
          </a:stretch>
        </p:blipFill>
        <p:spPr>
          <a:xfrm>
            <a:off x="2321712" y="3843600"/>
            <a:ext cx="2246225" cy="1228175"/>
          </a:xfrm>
          <a:prstGeom prst="rect">
            <a:avLst/>
          </a:prstGeom>
          <a:noFill/>
          <a:ln>
            <a:noFill/>
          </a:ln>
        </p:spPr>
      </p:pic>
      <p:pic>
        <p:nvPicPr>
          <p:cNvPr id="309" name="Google Shape;309;p16"/>
          <p:cNvPicPr preferRelativeResize="0"/>
          <p:nvPr/>
        </p:nvPicPr>
        <p:blipFill>
          <a:blip r:embed="rId5">
            <a:alphaModFix/>
          </a:blip>
          <a:stretch>
            <a:fillRect/>
          </a:stretch>
        </p:blipFill>
        <p:spPr>
          <a:xfrm>
            <a:off x="4760800" y="3843600"/>
            <a:ext cx="2314828" cy="1228175"/>
          </a:xfrm>
          <a:prstGeom prst="rect">
            <a:avLst/>
          </a:prstGeom>
          <a:noFill/>
          <a:ln>
            <a:noFill/>
          </a:ln>
        </p:spPr>
      </p:pic>
      <p:pic>
        <p:nvPicPr>
          <p:cNvPr id="310" name="Google Shape;310;p16"/>
          <p:cNvPicPr preferRelativeResize="0"/>
          <p:nvPr/>
        </p:nvPicPr>
        <p:blipFill rotWithShape="1">
          <a:blip r:embed="rId6">
            <a:alphaModFix/>
          </a:blip>
          <a:srcRect b="0" l="14354" r="-17405" t="0"/>
          <a:stretch/>
        </p:blipFill>
        <p:spPr>
          <a:xfrm>
            <a:off x="7198425" y="3852150"/>
            <a:ext cx="2314825" cy="121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7"/>
          <p:cNvSpPr txBox="1"/>
          <p:nvPr>
            <p:ph type="title"/>
          </p:nvPr>
        </p:nvSpPr>
        <p:spPr>
          <a:xfrm>
            <a:off x="1163225" y="644800"/>
            <a:ext cx="5109900" cy="58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200"/>
              <a:t>Implement-1: </a:t>
            </a:r>
            <a:r>
              <a:rPr lang="zh-CN" sz="2200"/>
              <a:t>Login page</a:t>
            </a:r>
            <a:endParaRPr sz="2200"/>
          </a:p>
        </p:txBody>
      </p:sp>
      <p:sp>
        <p:nvSpPr>
          <p:cNvPr id="316" name="Google Shape;316;p17"/>
          <p:cNvSpPr txBox="1"/>
          <p:nvPr>
            <p:ph idx="1" type="body"/>
          </p:nvPr>
        </p:nvSpPr>
        <p:spPr>
          <a:xfrm>
            <a:off x="4152875" y="1233400"/>
            <a:ext cx="4751100" cy="329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p>
          <a:p>
            <a:pPr indent="-323850" lvl="0" marL="457200" rtl="0" algn="l">
              <a:spcBef>
                <a:spcPts val="1200"/>
              </a:spcBef>
              <a:spcAft>
                <a:spcPts val="0"/>
              </a:spcAft>
              <a:buSzPts val="1500"/>
              <a:buChar char="●"/>
            </a:pPr>
            <a:r>
              <a:rPr lang="zh-CN" sz="1500"/>
              <a:t>evaluate the Admin/Client login credentials</a:t>
            </a:r>
            <a:endParaRPr sz="1500">
              <a:solidFill>
                <a:srgbClr val="000000"/>
              </a:solidFill>
              <a:highlight>
                <a:srgbClr val="FFFFFF"/>
              </a:highlight>
            </a:endParaRPr>
          </a:p>
          <a:p>
            <a:pPr indent="-323850" lvl="0" marL="457200" rtl="0" algn="l">
              <a:spcBef>
                <a:spcPts val="0"/>
              </a:spcBef>
              <a:spcAft>
                <a:spcPts val="0"/>
              </a:spcAft>
              <a:buClr>
                <a:srgbClr val="000000"/>
              </a:buClr>
              <a:buSzPts val="1500"/>
              <a:buChar char="○"/>
            </a:pPr>
            <a:r>
              <a:rPr lang="zh-CN" sz="1500">
                <a:solidFill>
                  <a:srgbClr val="000000"/>
                </a:solidFill>
                <a:highlight>
                  <a:srgbClr val="FFFFFF"/>
                </a:highlight>
              </a:rPr>
              <a:t>pass 2 parameter:PayAddress and Password all matching</a:t>
            </a:r>
            <a:endParaRPr sz="1500">
              <a:solidFill>
                <a:srgbClr val="000000"/>
              </a:solidFill>
              <a:highlight>
                <a:srgbClr val="FFFFFF"/>
              </a:highlight>
            </a:endParaRPr>
          </a:p>
          <a:p>
            <a:pPr indent="-323850" lvl="0" marL="457200" rtl="0" algn="l">
              <a:spcBef>
                <a:spcPts val="0"/>
              </a:spcBef>
              <a:spcAft>
                <a:spcPts val="0"/>
              </a:spcAft>
              <a:buClr>
                <a:srgbClr val="000000"/>
              </a:buClr>
              <a:buSzPts val="1500"/>
              <a:buChar char="○"/>
            </a:pPr>
            <a:r>
              <a:rPr lang="zh-CN" sz="1500"/>
              <a:t>in model layer,the datebase driver use </a:t>
            </a:r>
            <a:r>
              <a:rPr lang="zh-CN" sz="1400">
                <a:solidFill>
                  <a:srgbClr val="000000"/>
                </a:solidFill>
                <a:highlight>
                  <a:schemeClr val="lt1"/>
                </a:highlight>
              </a:rPr>
              <a:t>select</a:t>
            </a:r>
            <a:r>
              <a:rPr lang="zh-CN" sz="1500">
                <a:solidFill>
                  <a:srgbClr val="000000"/>
                </a:solidFill>
                <a:highlight>
                  <a:schemeClr val="lt1"/>
                </a:highlight>
              </a:rPr>
              <a:t> *from clients to get cilentData.</a:t>
            </a:r>
            <a:endParaRPr sz="1500">
              <a:solidFill>
                <a:srgbClr val="000000"/>
              </a:solidFill>
              <a:highlight>
                <a:srgbClr val="FFFFFF"/>
              </a:highlight>
            </a:endParaRPr>
          </a:p>
          <a:p>
            <a:pPr indent="-323850" lvl="0" marL="457200" rtl="0" algn="l">
              <a:spcBef>
                <a:spcPts val="0"/>
              </a:spcBef>
              <a:spcAft>
                <a:spcPts val="0"/>
              </a:spcAft>
              <a:buClr>
                <a:srgbClr val="000000"/>
              </a:buClr>
              <a:buSzPts val="1500"/>
              <a:buChar char="○"/>
            </a:pPr>
            <a:r>
              <a:rPr lang="zh-CN" sz="1500">
                <a:solidFill>
                  <a:srgbClr val="000000"/>
                </a:solidFill>
                <a:highlight>
                  <a:srgbClr val="FFFFFF"/>
                </a:highlight>
              </a:rPr>
              <a:t>add login successful flag</a:t>
            </a:r>
            <a:endParaRPr sz="1500">
              <a:solidFill>
                <a:srgbClr val="000000"/>
              </a:solidFill>
              <a:highlight>
                <a:srgbClr val="FFFFFF"/>
              </a:highlight>
            </a:endParaRPr>
          </a:p>
          <a:p>
            <a:pPr indent="-323850" lvl="0" marL="457200" rtl="0" algn="l">
              <a:spcBef>
                <a:spcPts val="0"/>
              </a:spcBef>
              <a:spcAft>
                <a:spcPts val="0"/>
              </a:spcAft>
              <a:buSzPts val="1500"/>
              <a:buChar char="●"/>
            </a:pPr>
            <a:r>
              <a:rPr lang="zh-CN" sz="1500"/>
              <a:t>track the LoginAccountType when it is changed</a:t>
            </a:r>
            <a:endParaRPr sz="1500"/>
          </a:p>
          <a:p>
            <a:pPr indent="-323850" lvl="0" marL="457200" rtl="0" algn="l">
              <a:spcBef>
                <a:spcPts val="0"/>
              </a:spcBef>
              <a:spcAft>
                <a:spcPts val="0"/>
              </a:spcAft>
              <a:buSzPts val="1500"/>
              <a:buChar char="●"/>
            </a:pPr>
            <a:r>
              <a:rPr lang="zh-CN" sz="1500"/>
              <a:t>log out</a:t>
            </a:r>
            <a:endParaRPr sz="1500"/>
          </a:p>
        </p:txBody>
      </p:sp>
      <p:pic>
        <p:nvPicPr>
          <p:cNvPr id="317" name="Google Shape;317;p17"/>
          <p:cNvPicPr preferRelativeResize="0"/>
          <p:nvPr/>
        </p:nvPicPr>
        <p:blipFill rotWithShape="1">
          <a:blip r:embed="rId3">
            <a:alphaModFix/>
          </a:blip>
          <a:srcRect b="26483" l="26592" r="26597" t="12758"/>
          <a:stretch/>
        </p:blipFill>
        <p:spPr>
          <a:xfrm>
            <a:off x="236675" y="1429525"/>
            <a:ext cx="3575400" cy="2620801"/>
          </a:xfrm>
          <a:prstGeom prst="rect">
            <a:avLst/>
          </a:prstGeom>
          <a:noFill/>
          <a:ln>
            <a:noFill/>
          </a:ln>
        </p:spPr>
      </p:pic>
      <p:pic>
        <p:nvPicPr>
          <p:cNvPr id="318" name="Google Shape;318;p17"/>
          <p:cNvPicPr preferRelativeResize="0"/>
          <p:nvPr/>
        </p:nvPicPr>
        <p:blipFill rotWithShape="1">
          <a:blip r:embed="rId4">
            <a:alphaModFix/>
          </a:blip>
          <a:srcRect b="45370" l="47975" r="22003" t="29834"/>
          <a:stretch/>
        </p:blipFill>
        <p:spPr>
          <a:xfrm>
            <a:off x="1415525" y="4120400"/>
            <a:ext cx="2396549" cy="925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type="title"/>
          </p:nvPr>
        </p:nvSpPr>
        <p:spPr>
          <a:xfrm>
            <a:off x="1149725" y="5985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200"/>
              <a:t>Implement-1: </a:t>
            </a:r>
            <a:r>
              <a:rPr lang="zh-CN" sz="2200"/>
              <a:t>create client</a:t>
            </a:r>
            <a:endParaRPr sz="2200"/>
          </a:p>
        </p:txBody>
      </p:sp>
      <p:sp>
        <p:nvSpPr>
          <p:cNvPr id="324" name="Google Shape;324;p18"/>
          <p:cNvSpPr txBox="1"/>
          <p:nvPr>
            <p:ph idx="1" type="body"/>
          </p:nvPr>
        </p:nvSpPr>
        <p:spPr>
          <a:xfrm>
            <a:off x="3854125" y="1219300"/>
            <a:ext cx="5202000" cy="3699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in </a:t>
            </a:r>
            <a:r>
              <a:rPr lang="zh-CN" sz="1500"/>
              <a:t>controller</a:t>
            </a:r>
            <a:r>
              <a:rPr lang="zh-CN" sz="1500"/>
              <a:t> we use fx_id to get the info from input，add listener to  check box,clicking the button is bind with the method in controller createClient.</a:t>
            </a:r>
            <a:endParaRPr sz="1500"/>
          </a:p>
          <a:p>
            <a:pPr indent="-323850" lvl="0" marL="457200" rtl="0" algn="l">
              <a:spcBef>
                <a:spcPts val="0"/>
              </a:spcBef>
              <a:spcAft>
                <a:spcPts val="0"/>
              </a:spcAft>
              <a:buSzPts val="1500"/>
              <a:buChar char="●"/>
            </a:pPr>
            <a:r>
              <a:rPr lang="zh-CN" sz="1500"/>
              <a:t>addlistener to Address_box,calling the createPayeeAddress() to generate the </a:t>
            </a:r>
            <a:r>
              <a:rPr lang="zh-CN" sz="1500"/>
              <a:t>character and last Id+1 （back to model layer to retrieve Id for it).</a:t>
            </a:r>
            <a:endParaRPr sz="1500"/>
          </a:p>
          <a:p>
            <a:pPr indent="-323850" lvl="0" marL="457200" rtl="0" algn="l">
              <a:spcBef>
                <a:spcPts val="0"/>
              </a:spcBef>
              <a:spcAft>
                <a:spcPts val="0"/>
              </a:spcAft>
              <a:buSzPts val="1500"/>
              <a:buChar char="●"/>
            </a:pPr>
            <a:r>
              <a:rPr lang="zh-CN" sz="1500"/>
              <a:t>addlistener to Checking/Saving ch_box,in createClient() we have </a:t>
            </a:r>
            <a:r>
              <a:rPr lang="zh-CN" sz="1000">
                <a:solidFill>
                  <a:srgbClr val="871094"/>
                </a:solidFill>
                <a:highlight>
                  <a:srgbClr val="FFFFFF"/>
                </a:highlight>
                <a:latin typeface="Courier New"/>
                <a:ea typeface="Courier New"/>
                <a:cs typeface="Courier New"/>
                <a:sym typeface="Courier New"/>
              </a:rPr>
              <a:t>createCheckingAccountFlag</a:t>
            </a:r>
            <a:endParaRPr sz="1500"/>
          </a:p>
          <a:p>
            <a:pPr indent="-323850" lvl="0" marL="457200" rtl="0" algn="l">
              <a:spcBef>
                <a:spcPts val="0"/>
              </a:spcBef>
              <a:spcAft>
                <a:spcPts val="0"/>
              </a:spcAft>
              <a:buSzPts val="1500"/>
              <a:buChar char="●"/>
            </a:pPr>
            <a:r>
              <a:rPr lang="zh-CN" sz="1500"/>
              <a:t>in model layer databaseDriver use “executeUpdate (sql:”INSERT INFO”+..)to update the database</a:t>
            </a:r>
            <a:endParaRPr sz="1500"/>
          </a:p>
        </p:txBody>
      </p:sp>
      <p:pic>
        <p:nvPicPr>
          <p:cNvPr id="325" name="Google Shape;325;p18"/>
          <p:cNvPicPr preferRelativeResize="0"/>
          <p:nvPr/>
        </p:nvPicPr>
        <p:blipFill rotWithShape="1">
          <a:blip r:embed="rId3">
            <a:alphaModFix/>
          </a:blip>
          <a:srcRect b="0" l="12316" r="7963" t="0"/>
          <a:stretch/>
        </p:blipFill>
        <p:spPr>
          <a:xfrm>
            <a:off x="182225" y="1457250"/>
            <a:ext cx="3559776" cy="2845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9"/>
          <p:cNvSpPr txBox="1"/>
          <p:nvPr>
            <p:ph type="title"/>
          </p:nvPr>
        </p:nvSpPr>
        <p:spPr>
          <a:xfrm>
            <a:off x="1204850" y="663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200"/>
              <a:t>Implement-2: Clients page</a:t>
            </a:r>
            <a:endParaRPr sz="2200"/>
          </a:p>
        </p:txBody>
      </p:sp>
      <p:sp>
        <p:nvSpPr>
          <p:cNvPr id="331" name="Google Shape;331;p19"/>
          <p:cNvSpPr txBox="1"/>
          <p:nvPr>
            <p:ph idx="1" type="body"/>
          </p:nvPr>
        </p:nvSpPr>
        <p:spPr>
          <a:xfrm>
            <a:off x="3126975" y="1335050"/>
            <a:ext cx="6078000" cy="373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CN"/>
              <a:t>Client page: Admin can see all the client detail in this page. All the information are listed together. </a:t>
            </a:r>
            <a:endParaRPr/>
          </a:p>
          <a:p>
            <a:pPr indent="-311150" lvl="0" marL="457200" rtl="0" algn="l">
              <a:spcBef>
                <a:spcPts val="0"/>
              </a:spcBef>
              <a:spcAft>
                <a:spcPts val="0"/>
              </a:spcAft>
              <a:buSzPts val="1300"/>
              <a:buChar char="●"/>
            </a:pPr>
            <a:r>
              <a:rPr lang="zh-CN"/>
              <a:t>We </a:t>
            </a:r>
            <a:r>
              <a:rPr lang="zh-CN"/>
              <a:t>separated</a:t>
            </a:r>
            <a:r>
              <a:rPr lang="zh-CN"/>
              <a:t> our project to thre</a:t>
            </a:r>
            <a:r>
              <a:rPr lang="zh-CN"/>
              <a:t>e </a:t>
            </a:r>
            <a:r>
              <a:rPr lang="zh-CN"/>
              <a:t>layers.</a:t>
            </a:r>
            <a:endParaRPr/>
          </a:p>
          <a:p>
            <a:pPr indent="-311150" lvl="0" marL="457200" rtl="0" algn="l">
              <a:spcBef>
                <a:spcPts val="0"/>
              </a:spcBef>
              <a:spcAft>
                <a:spcPts val="0"/>
              </a:spcAft>
              <a:buSzPts val="1300"/>
              <a:buChar char="●"/>
            </a:pPr>
            <a:r>
              <a:rPr lang="zh-CN"/>
              <a:t>Controller,Models,Views.</a:t>
            </a:r>
            <a:r>
              <a:rPr lang="zh-CN"/>
              <a:t>Model–view–controller (MVC) is a software architectural pattern commonly used for developing user interfaces that divide the related program logic into three interconnected elements.</a:t>
            </a:r>
            <a:endParaRPr/>
          </a:p>
          <a:p>
            <a:pPr indent="-311150" lvl="0" marL="457200" rtl="0" algn="l">
              <a:spcBef>
                <a:spcPts val="0"/>
              </a:spcBef>
              <a:spcAft>
                <a:spcPts val="0"/>
              </a:spcAft>
              <a:buSzPts val="1300"/>
              <a:buChar char="●"/>
            </a:pPr>
            <a:r>
              <a:rPr lang="zh-CN"/>
              <a:t>Retrieve the data from the database.</a:t>
            </a:r>
            <a:endParaRPr/>
          </a:p>
          <a:p>
            <a:pPr indent="-311150" lvl="0" marL="457200" rtl="0" algn="l">
              <a:spcBef>
                <a:spcPts val="0"/>
              </a:spcBef>
              <a:spcAft>
                <a:spcPts val="0"/>
              </a:spcAft>
              <a:buSzPts val="1300"/>
              <a:buChar char="●"/>
            </a:pPr>
            <a:r>
              <a:rPr lang="zh-CN"/>
              <a:t>First we go to the controller initialize the page. we have a method called initClientList();</a:t>
            </a:r>
            <a:endParaRPr/>
          </a:p>
          <a:p>
            <a:pPr indent="-311150" lvl="0" marL="457200" rtl="0" algn="l">
              <a:spcBef>
                <a:spcPts val="0"/>
              </a:spcBef>
              <a:spcAft>
                <a:spcPts val="0"/>
              </a:spcAft>
              <a:buSzPts val="1300"/>
              <a:buChar char="●"/>
            </a:pPr>
            <a:r>
              <a:rPr lang="zh-CN"/>
              <a:t>Then we go to the model layer . This is where we call the databaseDriver to actually get the all the list.</a:t>
            </a:r>
            <a:endParaRPr/>
          </a:p>
          <a:p>
            <a:pPr indent="-311150" lvl="0" marL="457200" rtl="0" algn="l">
              <a:spcBef>
                <a:spcPts val="0"/>
              </a:spcBef>
              <a:spcAft>
                <a:spcPts val="0"/>
              </a:spcAft>
              <a:buSzPts val="1300"/>
              <a:buChar char="●"/>
            </a:pPr>
            <a:r>
              <a:rPr lang="zh-CN"/>
              <a:t>The databaseDriver used this query “SELECT * FROM Clients”. which interact with our database and </a:t>
            </a:r>
            <a:r>
              <a:rPr lang="zh-CN"/>
              <a:t>retrieve</a:t>
            </a:r>
            <a:r>
              <a:rPr lang="zh-CN"/>
              <a:t> all the data.</a:t>
            </a:r>
            <a:endParaRPr/>
          </a:p>
          <a:p>
            <a:pPr indent="-311150" lvl="0" marL="457200" rtl="0" algn="l">
              <a:spcBef>
                <a:spcPts val="0"/>
              </a:spcBef>
              <a:spcAft>
                <a:spcPts val="0"/>
              </a:spcAft>
              <a:buSzPts val="1300"/>
              <a:buChar char="●"/>
            </a:pPr>
            <a:r>
              <a:rPr lang="zh-CN"/>
              <a:t>if we got all the data then we goback to the controller layer to setItems . then we display all the list</a:t>
            </a:r>
            <a:endParaRPr/>
          </a:p>
        </p:txBody>
      </p:sp>
      <p:pic>
        <p:nvPicPr>
          <p:cNvPr id="332" name="Google Shape;332;p19"/>
          <p:cNvPicPr preferRelativeResize="0"/>
          <p:nvPr/>
        </p:nvPicPr>
        <p:blipFill>
          <a:blip r:embed="rId3">
            <a:alphaModFix/>
          </a:blip>
          <a:stretch>
            <a:fillRect/>
          </a:stretch>
        </p:blipFill>
        <p:spPr>
          <a:xfrm>
            <a:off x="245550" y="1808525"/>
            <a:ext cx="2881423" cy="2162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400"/>
              <a:t>Implement-2: Admin make deposit</a:t>
            </a:r>
            <a:endParaRPr sz="2400"/>
          </a:p>
          <a:p>
            <a:pPr indent="0" lvl="0" marL="0" rtl="0" algn="l">
              <a:spcBef>
                <a:spcPts val="0"/>
              </a:spcBef>
              <a:spcAft>
                <a:spcPts val="0"/>
              </a:spcAft>
              <a:buNone/>
            </a:pPr>
            <a:r>
              <a:t/>
            </a:r>
            <a:endParaRPr/>
          </a:p>
        </p:txBody>
      </p:sp>
      <p:sp>
        <p:nvSpPr>
          <p:cNvPr id="338" name="Google Shape;338;p20"/>
          <p:cNvSpPr txBox="1"/>
          <p:nvPr>
            <p:ph idx="1" type="body"/>
          </p:nvPr>
        </p:nvSpPr>
        <p:spPr>
          <a:xfrm>
            <a:off x="2991700" y="1081975"/>
            <a:ext cx="5630100" cy="373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CN"/>
              <a:t>Deposit page: In this page, We need to implement search and add deposit to the Account.</a:t>
            </a:r>
            <a:endParaRPr/>
          </a:p>
          <a:p>
            <a:pPr indent="-311150" lvl="0" marL="457200" rtl="0" algn="l">
              <a:spcBef>
                <a:spcPts val="0"/>
              </a:spcBef>
              <a:spcAft>
                <a:spcPts val="0"/>
              </a:spcAft>
              <a:buSzPts val="1300"/>
              <a:buChar char="●"/>
            </a:pPr>
            <a:r>
              <a:rPr lang="zh-CN"/>
              <a:t>we add listener in the search button.</a:t>
            </a:r>
            <a:endParaRPr/>
          </a:p>
          <a:p>
            <a:pPr indent="-311150" lvl="0" marL="457200" rtl="0" algn="just">
              <a:spcBef>
                <a:spcPts val="0"/>
              </a:spcBef>
              <a:spcAft>
                <a:spcPts val="0"/>
              </a:spcAft>
              <a:buSzPts val="1300"/>
              <a:buChar char="●"/>
            </a:pPr>
            <a:r>
              <a:rPr lang="zh-CN"/>
              <a:t>On search action, we need to get the information that put in the textbox. And we go to our model layer to search the client by using</a:t>
            </a:r>
            <a:endParaRPr/>
          </a:p>
          <a:p>
            <a:pPr indent="-298450" lvl="1" marL="914400" rtl="0" algn="just">
              <a:spcBef>
                <a:spcPts val="0"/>
              </a:spcBef>
              <a:spcAft>
                <a:spcPts val="0"/>
              </a:spcAft>
              <a:buSzPts val="1100"/>
              <a:buChar char="○"/>
            </a:pPr>
            <a:r>
              <a:rPr lang="zh-CN"/>
              <a:t>SELECT * FROM Clients WHERE PayeeAddress='"+pAddress+"';"”</a:t>
            </a:r>
            <a:endParaRPr/>
          </a:p>
          <a:p>
            <a:pPr indent="-311150" lvl="0" marL="457200" rtl="0" algn="just">
              <a:spcBef>
                <a:spcPts val="0"/>
              </a:spcBef>
              <a:spcAft>
                <a:spcPts val="0"/>
              </a:spcAft>
              <a:buSzPts val="1300"/>
              <a:buChar char="●"/>
            </a:pPr>
            <a:r>
              <a:rPr lang="zh-CN"/>
              <a:t>Then we display the searched client info.</a:t>
            </a:r>
            <a:endParaRPr/>
          </a:p>
          <a:p>
            <a:pPr indent="-311150" lvl="0" marL="457200" rtl="0" algn="just">
              <a:spcBef>
                <a:spcPts val="0"/>
              </a:spcBef>
              <a:spcAft>
                <a:spcPts val="0"/>
              </a:spcAft>
              <a:buSzPts val="1300"/>
              <a:buChar char="●"/>
            </a:pPr>
            <a:r>
              <a:rPr lang="zh-CN"/>
              <a:t>After that, we can make deposit to the account.</a:t>
            </a:r>
            <a:endParaRPr/>
          </a:p>
          <a:p>
            <a:pPr indent="-311150" lvl="0" marL="457200" rtl="0" algn="just">
              <a:spcBef>
                <a:spcPts val="0"/>
              </a:spcBef>
              <a:spcAft>
                <a:spcPts val="0"/>
              </a:spcAft>
              <a:buSzPts val="1300"/>
              <a:buChar char="●"/>
            </a:pPr>
            <a:r>
              <a:rPr lang="zh-CN"/>
              <a:t>We also added listener on the Deposit button. </a:t>
            </a:r>
            <a:endParaRPr/>
          </a:p>
          <a:p>
            <a:pPr indent="-311150" lvl="0" marL="457200" rtl="0" algn="just">
              <a:spcBef>
                <a:spcPts val="0"/>
              </a:spcBef>
              <a:spcAft>
                <a:spcPts val="0"/>
              </a:spcAft>
              <a:buSzPts val="1300"/>
              <a:buChar char="●"/>
            </a:pPr>
            <a:r>
              <a:rPr lang="zh-CN"/>
              <a:t>First, we use the account information to get the original balance. </a:t>
            </a:r>
            <a:endParaRPr/>
          </a:p>
          <a:p>
            <a:pPr indent="-311150" lvl="0" marL="457200" rtl="0" algn="just">
              <a:spcBef>
                <a:spcPts val="0"/>
              </a:spcBef>
              <a:spcAft>
                <a:spcPts val="0"/>
              </a:spcAft>
              <a:buSzPts val="1300"/>
              <a:buChar char="●"/>
            </a:pPr>
            <a:r>
              <a:rPr lang="zh-CN"/>
              <a:t>Then we add the amount we put in the text box to our original balance by using </a:t>
            </a:r>
            <a:endParaRPr/>
          </a:p>
          <a:p>
            <a:pPr indent="-298450" lvl="1" marL="914400" rtl="0" algn="just">
              <a:spcBef>
                <a:spcPts val="0"/>
              </a:spcBef>
              <a:spcAft>
                <a:spcPts val="0"/>
              </a:spcAft>
              <a:buSzPts val="1100"/>
              <a:buChar char="○"/>
            </a:pPr>
            <a:r>
              <a:rPr lang="zh-CN"/>
              <a:t>"UPDATE SavingsAccounts SET Balance="+amount+" WHERE Owner='"+pAddress+"';"</a:t>
            </a:r>
            <a:endParaRPr/>
          </a:p>
        </p:txBody>
      </p:sp>
      <p:pic>
        <p:nvPicPr>
          <p:cNvPr id="339" name="Google Shape;339;p20"/>
          <p:cNvPicPr preferRelativeResize="0"/>
          <p:nvPr/>
        </p:nvPicPr>
        <p:blipFill>
          <a:blip r:embed="rId3">
            <a:alphaModFix/>
          </a:blip>
          <a:stretch>
            <a:fillRect/>
          </a:stretch>
        </p:blipFill>
        <p:spPr>
          <a:xfrm>
            <a:off x="302325" y="1814050"/>
            <a:ext cx="2861202" cy="21459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200"/>
              <a:t>Implement-3: Accounts</a:t>
            </a:r>
            <a:endParaRPr sz="2200"/>
          </a:p>
        </p:txBody>
      </p:sp>
      <p:pic>
        <p:nvPicPr>
          <p:cNvPr id="345" name="Google Shape;345;p21"/>
          <p:cNvPicPr preferRelativeResize="0"/>
          <p:nvPr/>
        </p:nvPicPr>
        <p:blipFill>
          <a:blip r:embed="rId3">
            <a:alphaModFix/>
          </a:blip>
          <a:stretch>
            <a:fillRect/>
          </a:stretch>
        </p:blipFill>
        <p:spPr>
          <a:xfrm>
            <a:off x="418750" y="1647050"/>
            <a:ext cx="4009125" cy="3044201"/>
          </a:xfrm>
          <a:prstGeom prst="rect">
            <a:avLst/>
          </a:prstGeom>
          <a:noFill/>
          <a:ln>
            <a:noFill/>
          </a:ln>
        </p:spPr>
      </p:pic>
      <p:sp>
        <p:nvSpPr>
          <p:cNvPr id="346" name="Google Shape;346;p21"/>
          <p:cNvSpPr txBox="1"/>
          <p:nvPr/>
        </p:nvSpPr>
        <p:spPr>
          <a:xfrm>
            <a:off x="4996550" y="1928825"/>
            <a:ext cx="41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47" name="Google Shape;347;p21"/>
          <p:cNvSpPr txBox="1"/>
          <p:nvPr/>
        </p:nvSpPr>
        <p:spPr>
          <a:xfrm>
            <a:off x="4987350" y="1818600"/>
            <a:ext cx="41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48" name="Google Shape;348;p21"/>
          <p:cNvSpPr txBox="1"/>
          <p:nvPr/>
        </p:nvSpPr>
        <p:spPr>
          <a:xfrm>
            <a:off x="5070025" y="1561425"/>
            <a:ext cx="40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49" name="Google Shape;349;p21"/>
          <p:cNvSpPr txBox="1"/>
          <p:nvPr/>
        </p:nvSpPr>
        <p:spPr>
          <a:xfrm>
            <a:off x="4509750" y="1597875"/>
            <a:ext cx="4408800" cy="3146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Nunito"/>
              <a:buChar char="●"/>
            </a:pPr>
            <a:r>
              <a:rPr b="1" i="1" lang="zh-CN" sz="1300">
                <a:solidFill>
                  <a:schemeClr val="dk2"/>
                </a:solidFill>
                <a:latin typeface="Nunito"/>
                <a:ea typeface="Nunito"/>
                <a:cs typeface="Nunito"/>
                <a:sym typeface="Nunito"/>
              </a:rPr>
              <a:t>Function:</a:t>
            </a:r>
            <a:r>
              <a:rPr lang="zh-CN" sz="1300">
                <a:solidFill>
                  <a:schemeClr val="dk2"/>
                </a:solidFill>
                <a:latin typeface="Nunito"/>
                <a:ea typeface="Nunito"/>
                <a:cs typeface="Nunito"/>
                <a:sym typeface="Nunito"/>
              </a:rPr>
              <a:t> </a:t>
            </a:r>
            <a:r>
              <a:rPr lang="zh-CN" sz="1300">
                <a:solidFill>
                  <a:schemeClr val="dk2"/>
                </a:solidFill>
                <a:latin typeface="Nunito"/>
                <a:ea typeface="Nunito"/>
                <a:cs typeface="Nunito"/>
                <a:sym typeface="Nunito"/>
              </a:rPr>
              <a:t>This page will present client’s account details. It includes Checking Account, Savings Account, and T</a:t>
            </a:r>
            <a:r>
              <a:rPr lang="zh-CN" sz="1300">
                <a:solidFill>
                  <a:schemeClr val="dk2"/>
                </a:solidFill>
                <a:latin typeface="Nunito"/>
                <a:ea typeface="Nunito"/>
                <a:cs typeface="Nunito"/>
                <a:sym typeface="Nunito"/>
              </a:rPr>
              <a:t>ransfer functions</a:t>
            </a:r>
            <a:r>
              <a:rPr lang="zh-CN" sz="1300">
                <a:solidFill>
                  <a:schemeClr val="dk2"/>
                </a:solidFill>
                <a:latin typeface="Nunito"/>
                <a:ea typeface="Nunito"/>
                <a:cs typeface="Nunito"/>
                <a:sym typeface="Nunito"/>
              </a:rPr>
              <a:t> between Savings and Checking.</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b="1" i="1" lang="zh-CN" sz="1300">
                <a:solidFill>
                  <a:schemeClr val="dk2"/>
                </a:solidFill>
                <a:latin typeface="Nunito"/>
                <a:ea typeface="Nunito"/>
                <a:cs typeface="Nunito"/>
                <a:sym typeface="Nunito"/>
              </a:rPr>
              <a:t>Initialize: </a:t>
            </a:r>
            <a:r>
              <a:rPr lang="zh-CN" sz="1300">
                <a:solidFill>
                  <a:schemeClr val="dk2"/>
                </a:solidFill>
                <a:latin typeface="Nunito"/>
                <a:ea typeface="Nunito"/>
                <a:cs typeface="Nunito"/>
                <a:sym typeface="Nunito"/>
              </a:rPr>
              <a:t>When initialize this page, account details  bound with fx:id will retrieve the data from savings and checking database.</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b="1" i="1" lang="zh-CN" sz="1300">
                <a:solidFill>
                  <a:schemeClr val="dk2"/>
                </a:solidFill>
                <a:latin typeface="Nunito"/>
                <a:ea typeface="Nunito"/>
                <a:cs typeface="Nunito"/>
                <a:sym typeface="Nunito"/>
              </a:rPr>
              <a:t>Implement:</a:t>
            </a:r>
            <a:r>
              <a:rPr lang="zh-CN" sz="1300">
                <a:solidFill>
                  <a:schemeClr val="dk2"/>
                </a:solidFill>
                <a:latin typeface="Nunito"/>
                <a:ea typeface="Nunito"/>
                <a:cs typeface="Nunito"/>
                <a:sym typeface="Nunito"/>
              </a:rPr>
              <a:t> Client could input money value in the textfield and click the button. After click the button, it will call methods to update the balance data </a:t>
            </a:r>
            <a:r>
              <a:rPr lang="zh-CN" sz="1300">
                <a:solidFill>
                  <a:schemeClr val="dk2"/>
                </a:solidFill>
                <a:latin typeface="Nunito"/>
                <a:ea typeface="Nunito"/>
                <a:cs typeface="Nunito"/>
                <a:sym typeface="Nunito"/>
              </a:rPr>
              <a:t>in</a:t>
            </a:r>
            <a:r>
              <a:rPr lang="zh-CN" sz="1300">
                <a:solidFill>
                  <a:schemeClr val="dk2"/>
                </a:solidFill>
                <a:latin typeface="Nunito"/>
                <a:ea typeface="Nunito"/>
                <a:cs typeface="Nunito"/>
                <a:sym typeface="Nunito"/>
              </a:rPr>
              <a:t> database. Then use setBalance() method to reset the balance number and  show the latest data.</a:t>
            </a:r>
            <a:endParaRPr sz="13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